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930" autoAdjust="0"/>
  </p:normalViewPr>
  <p:slideViewPr>
    <p:cSldViewPr snapToGrid="0">
      <p:cViewPr varScale="1">
        <p:scale>
          <a:sx n="76" d="100"/>
          <a:sy n="76" d="100"/>
        </p:scale>
        <p:origin x="19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B619-DD17-4163-8BAF-9F8FE586FF24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9FB4A-4A12-45C1-8769-860737417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21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642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93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68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215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09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04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1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357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harts with titl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Chart Placeholder 7">
            <a:extLst>
              <a:ext uri="{FF2B5EF4-FFF2-40B4-BE49-F238E27FC236}">
                <a16:creationId xmlns:a16="http://schemas.microsoft.com/office/drawing/2014/main" id="{61789E45-9A6F-4606-AF5B-19BCAEA1B612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31838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B66D4B8-C862-42F3-92C3-00953F6A58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838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48255C1-C79A-4341-BE33-0761EAA88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838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6A9C423-4FCB-43F5-A327-9B6135036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38" y="5854700"/>
            <a:ext cx="10728325" cy="274638"/>
          </a:xfrm>
        </p:spPr>
        <p:txBody>
          <a:bodyPr anchor="b"/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Add footnote / source</a:t>
            </a:r>
            <a:endParaRPr lang="en-GB" dirty="0"/>
          </a:p>
        </p:txBody>
      </p:sp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093D395F-7747-4087-87B3-1DC900F2A32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352515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C8C5574-8E23-4C10-B58B-91E3CDBDB9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2515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141E7D-8561-4E79-AB37-558B5DCD17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2515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0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953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71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896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472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03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2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97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9F7C-D10B-4028-AC1C-1FA675950599}" type="datetimeFigureOut">
              <a:rPr lang="en-ZA" smtClean="0"/>
              <a:t>2019/07/22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5E7F-5A6A-4D1A-9B14-37A40CE74B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32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206DA-4705-844F-8F0B-F43945BCD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1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nt9c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766" y="1928408"/>
            <a:ext cx="10834577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Safer Conception Services: A model to support progress towards 909090 goals for men and women with horizontal and vertical HIV transmission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697" y="3725552"/>
            <a:ext cx="8534400" cy="1774371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</a:pPr>
            <a:r>
              <a:rPr lang="en-ZA" sz="44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N. </a:t>
            </a:r>
            <a:r>
              <a:rPr lang="en-ZA" sz="44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Davies</a:t>
            </a:r>
            <a:r>
              <a:rPr lang="en-ZA" sz="4400" b="1" i="1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ZA" sz="4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S. Mullick</a:t>
            </a:r>
            <a:r>
              <a:rPr lang="en-ZA" sz="4400" i="1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ZA" sz="4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N. Naidoo</a:t>
            </a:r>
            <a:r>
              <a:rPr lang="en-ZA" sz="4400" i="1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ZA" sz="4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S. Schwartz</a:t>
            </a:r>
            <a:r>
              <a:rPr lang="en-ZA" sz="4400" i="1" baseline="30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1,2</a:t>
            </a:r>
            <a:r>
              <a:rPr lang="en-ZA" sz="4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endParaRPr lang="en-ZA" sz="4400" i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en-ZA" sz="2300" baseline="30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1</a:t>
            </a:r>
            <a:r>
              <a:rPr lang="en-ZA" sz="23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Wits </a:t>
            </a:r>
            <a:r>
              <a:rPr lang="en-ZA" sz="23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Reproductive Health and HIV Institute (Wits RHI), Johannesburg, South </a:t>
            </a:r>
            <a:r>
              <a:rPr lang="en-ZA" sz="23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Africa</a:t>
            </a:r>
          </a:p>
          <a:p>
            <a:pPr lvl="0" algn="l">
              <a:spcBef>
                <a:spcPts val="0"/>
              </a:spcBef>
            </a:pPr>
            <a:r>
              <a:rPr lang="en-ZA" sz="2300" baseline="30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2</a:t>
            </a:r>
            <a:r>
              <a:rPr lang="en-ZA" sz="23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Johns </a:t>
            </a:r>
            <a:r>
              <a:rPr lang="en-ZA" sz="23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Hopkins Bloomberg School of Public Health, Baltimore, United States</a:t>
            </a:r>
          </a:p>
          <a:p>
            <a:r>
              <a:rPr lang="en-ZA" sz="4000" i="1" dirty="0" smtClean="0">
                <a:latin typeface="+mn-lt"/>
                <a:ea typeface="Times New Roman" panose="02020603050405020304" pitchFamily="18" charset="0"/>
              </a:rPr>
              <a:t>“Must </a:t>
            </a:r>
            <a:r>
              <a:rPr lang="en-ZA" sz="4000" i="1" dirty="0">
                <a:latin typeface="+mn-lt"/>
                <a:ea typeface="Times New Roman" panose="02020603050405020304" pitchFamily="18" charset="0"/>
              </a:rPr>
              <a:t>do better: addressing the failures of SRH HIV </a:t>
            </a:r>
            <a:r>
              <a:rPr lang="en-ZA" sz="4000" i="1" dirty="0" smtClean="0">
                <a:latin typeface="+mn-lt"/>
                <a:ea typeface="Times New Roman" panose="02020603050405020304" pitchFamily="18" charset="0"/>
              </a:rPr>
              <a:t>integration”</a:t>
            </a:r>
          </a:p>
          <a:p>
            <a:r>
              <a:rPr lang="en-ZA" sz="4000" dirty="0" smtClean="0">
                <a:latin typeface="+mn-lt"/>
                <a:ea typeface="Times New Roman" panose="02020603050405020304" pitchFamily="18" charset="0"/>
              </a:rPr>
              <a:t>23 July 2019 </a:t>
            </a:r>
            <a:endParaRPr lang="en-ZA" sz="4000" dirty="0"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44066" y="22468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Verdana" panose="020B0604030504040204" pitchFamily="34" charset="0"/>
                <a:ea typeface="Times New Roman" panose="02020603050405020304" pitchFamily="18" charset="0"/>
              </a:rPr>
              <a:t>TUPDC01</a:t>
            </a:r>
            <a:r>
              <a:rPr lang="en-ZA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682" y="5407113"/>
            <a:ext cx="5960744" cy="8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ZA" dirty="0" smtClean="0"/>
              <a:t>Overview: Safer Conception Project</a:t>
            </a:r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16099"/>
            <a:ext cx="5170184" cy="3914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cxnSp>
        <p:nvCxnSpPr>
          <p:cNvPr id="37" name="Straight Arrow Connector 36"/>
          <p:cNvCxnSpPr/>
          <p:nvPr/>
        </p:nvCxnSpPr>
        <p:spPr>
          <a:xfrm>
            <a:off x="5474984" y="3619500"/>
            <a:ext cx="163701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12000" y="2188515"/>
            <a:ext cx="4305300" cy="31700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Goal</a:t>
            </a:r>
            <a:endParaRPr lang="en-ZA" sz="3200" b="1" dirty="0" smtClean="0">
              <a:solidFill>
                <a:schemeClr val="bg1"/>
              </a:solidFill>
            </a:endParaRPr>
          </a:p>
          <a:p>
            <a:r>
              <a:rPr lang="en-ZA" sz="3200" dirty="0">
                <a:solidFill>
                  <a:schemeClr val="bg1"/>
                </a:solidFill>
              </a:rPr>
              <a:t>M</a:t>
            </a:r>
            <a:r>
              <a:rPr lang="en-ZA" sz="3200" dirty="0" smtClean="0">
                <a:solidFill>
                  <a:schemeClr val="bg1"/>
                </a:solidFill>
              </a:rPr>
              <a:t>inimise horizontal and vertical</a:t>
            </a:r>
            <a:r>
              <a:rPr lang="en-ZA" sz="3200" dirty="0">
                <a:solidFill>
                  <a:schemeClr val="bg1"/>
                </a:solidFill>
              </a:rPr>
              <a:t> </a:t>
            </a:r>
            <a:r>
              <a:rPr lang="en-ZA" sz="3200" dirty="0" smtClean="0">
                <a:solidFill>
                  <a:schemeClr val="bg1"/>
                </a:solidFill>
              </a:rPr>
              <a:t>HIV transmission risks for HIV-affected </a:t>
            </a:r>
            <a:r>
              <a:rPr lang="en-ZA" sz="3200" dirty="0">
                <a:solidFill>
                  <a:schemeClr val="bg1"/>
                </a:solidFill>
              </a:rPr>
              <a:t>people </a:t>
            </a:r>
            <a:r>
              <a:rPr lang="en-ZA" sz="3200" dirty="0" smtClean="0">
                <a:solidFill>
                  <a:schemeClr val="bg1"/>
                </a:solidFill>
              </a:rPr>
              <a:t>during </a:t>
            </a:r>
          </a:p>
          <a:p>
            <a:r>
              <a:rPr lang="en-ZA" sz="3200" dirty="0" err="1" smtClean="0">
                <a:solidFill>
                  <a:schemeClr val="bg1"/>
                </a:solidFill>
              </a:rPr>
              <a:t>peri</a:t>
            </a:r>
            <a:r>
              <a:rPr lang="en-ZA" sz="3200" dirty="0" smtClean="0">
                <a:solidFill>
                  <a:schemeClr val="bg1"/>
                </a:solidFill>
              </a:rPr>
              <a:t>-conception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7602" y="6064045"/>
            <a:ext cx="3365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r</a:t>
            </a:r>
            <a:r>
              <a:rPr lang="en-ZA" dirty="0" smtClean="0"/>
              <a:t>eported or observed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32" y="5317"/>
            <a:ext cx="109728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Outcomes </a:t>
            </a:r>
            <a:br>
              <a:rPr lang="en-ZA" dirty="0" smtClean="0"/>
            </a:br>
            <a:r>
              <a:rPr lang="en-ZA" sz="2400" dirty="0" smtClean="0">
                <a:solidFill>
                  <a:schemeClr val="tx1"/>
                </a:solidFill>
              </a:rPr>
              <a:t>(n = 692, 454 Females, 238 males)</a:t>
            </a:r>
            <a:endParaRPr lang="en-ZA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6" y="1478123"/>
            <a:ext cx="5508409" cy="408742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306336" y="5811069"/>
            <a:ext cx="4304306" cy="43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dirty="0"/>
              <a:t>909090 results from the 5</a:t>
            </a:r>
            <a:r>
              <a:rPr lang="en-ZA" sz="1050" baseline="30000" dirty="0"/>
              <a:t>th</a:t>
            </a:r>
            <a:r>
              <a:rPr lang="en-ZA" sz="1050" dirty="0"/>
              <a:t> SA national HIV prevalence, incidence, behaviour and communication survey, 2017</a:t>
            </a:r>
          </a:p>
        </p:txBody>
      </p:sp>
      <p:sp>
        <p:nvSpPr>
          <p:cNvPr id="19" name="Oval 18"/>
          <p:cNvSpPr/>
          <p:nvPr/>
        </p:nvSpPr>
        <p:spPr>
          <a:xfrm>
            <a:off x="1233317" y="5963027"/>
            <a:ext cx="62742" cy="1010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grpSp>
        <p:nvGrpSpPr>
          <p:cNvPr id="44" name="Group 43"/>
          <p:cNvGrpSpPr/>
          <p:nvPr/>
        </p:nvGrpSpPr>
        <p:grpSpPr>
          <a:xfrm>
            <a:off x="6549653" y="1232333"/>
            <a:ext cx="5355268" cy="796631"/>
            <a:chOff x="7400260" y="1338863"/>
            <a:chExt cx="5355268" cy="79663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3" t="1" r="24886" b="69086"/>
            <a:stretch/>
          </p:blipFill>
          <p:spPr>
            <a:xfrm>
              <a:off x="7400260" y="1338863"/>
              <a:ext cx="680484" cy="79663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080744" y="1356508"/>
              <a:ext cx="4674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10% testing yield amongst partners</a:t>
              </a:r>
              <a:endParaRPr lang="en-ZA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21986" y="1775399"/>
            <a:ext cx="3491086" cy="844759"/>
            <a:chOff x="7383947" y="2270474"/>
            <a:chExt cx="3491086" cy="84475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3947" y="2270474"/>
              <a:ext cx="829353" cy="84475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174363" y="2470915"/>
              <a:ext cx="270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85% linkage to ART</a:t>
              </a:r>
              <a:endParaRPr lang="en-ZA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49653" y="2637946"/>
            <a:ext cx="5043379" cy="986555"/>
            <a:chOff x="7383947" y="3115233"/>
            <a:chExt cx="5043379" cy="98655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3947" y="3115233"/>
              <a:ext cx="529858" cy="98655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064431" y="3270791"/>
              <a:ext cx="4362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70% of unsuppressed clients became suppressed</a:t>
              </a:r>
              <a:endParaRPr lang="en-ZA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63306" y="3797847"/>
            <a:ext cx="4541615" cy="1200329"/>
            <a:chOff x="7101296" y="4170338"/>
            <a:chExt cx="4751637" cy="120032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1296" y="4236459"/>
              <a:ext cx="785546" cy="10611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886842" y="4170338"/>
              <a:ext cx="3966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68/71 HIV-exposed babies confirmed HIV PCR negative (3 untraceable)</a:t>
              </a:r>
              <a:endParaRPr lang="en-ZA" sz="2400" dirty="0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7602" y="5124028"/>
            <a:ext cx="3365132" cy="103219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960895" y="2453003"/>
            <a:ext cx="477347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5821680" y="3505764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289560" y="957477"/>
            <a:ext cx="11612880" cy="27141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371"/>
            <a:ext cx="10972800" cy="1143000"/>
          </a:xfrm>
        </p:spPr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4646913"/>
            <a:ext cx="986536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Rare opportunity for SRH/HIV integration for </a:t>
            </a:r>
            <a:r>
              <a:rPr lang="en-ZA" sz="2800" b="1" dirty="0" smtClean="0">
                <a:solidFill>
                  <a:schemeClr val="bg1"/>
                </a:solidFill>
              </a:rPr>
              <a:t>men </a:t>
            </a:r>
            <a:r>
              <a:rPr lang="en-ZA" sz="2800" dirty="0" smtClean="0">
                <a:solidFill>
                  <a:schemeClr val="bg1"/>
                </a:solidFill>
              </a:rPr>
              <a:t>and </a:t>
            </a:r>
            <a:r>
              <a:rPr lang="en-ZA" sz="2800" b="1" dirty="0" smtClean="0">
                <a:solidFill>
                  <a:schemeClr val="bg1"/>
                </a:solidFill>
              </a:rPr>
              <a:t>women</a:t>
            </a:r>
            <a:r>
              <a:rPr lang="en-ZA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Wider safer conception services implementation is needed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0263" y="4646913"/>
            <a:ext cx="10362137" cy="150810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If you are interested in safer conception service implementation,</a:t>
            </a:r>
          </a:p>
          <a:p>
            <a:pPr algn="ctr"/>
            <a:r>
              <a:rPr lang="en-ZA" sz="2800" dirty="0">
                <a:solidFill>
                  <a:schemeClr val="bg1"/>
                </a:solidFill>
              </a:rPr>
              <a:t>c</a:t>
            </a:r>
            <a:r>
              <a:rPr lang="en-ZA" sz="2800" dirty="0" smtClean="0">
                <a:solidFill>
                  <a:schemeClr val="bg1"/>
                </a:solidFill>
              </a:rPr>
              <a:t>heck out our </a:t>
            </a:r>
            <a:r>
              <a:rPr lang="en-ZA" sz="2800" b="1" u="sng" dirty="0" smtClean="0">
                <a:solidFill>
                  <a:schemeClr val="bg1"/>
                </a:solidFill>
              </a:rPr>
              <a:t>free </a:t>
            </a:r>
            <a:r>
              <a:rPr lang="en-ZA" sz="2800" dirty="0" smtClean="0">
                <a:solidFill>
                  <a:schemeClr val="bg1"/>
                </a:solidFill>
              </a:rPr>
              <a:t>implementation guide and clinical tools at:</a:t>
            </a:r>
          </a:p>
          <a:p>
            <a:pPr algn="ctr"/>
            <a:r>
              <a:rPr lang="en-ZA" sz="3600" u="sng" dirty="0">
                <a:hlinkClick r:id="rId3"/>
              </a:rPr>
              <a:t>http://bit.ly/2lnt9cM</a:t>
            </a:r>
            <a:r>
              <a:rPr lang="en-ZA" sz="3600" dirty="0"/>
              <a:t> </a:t>
            </a:r>
            <a:endParaRPr lang="en-ZA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1696" y="1491712"/>
            <a:ext cx="170068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Safer conception services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5100612" y="1996746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Down Arrow 13"/>
          <p:cNvSpPr/>
          <p:nvPr/>
        </p:nvSpPr>
        <p:spPr>
          <a:xfrm rot="16200000">
            <a:off x="5100612" y="1478132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 rot="16200000">
            <a:off x="5113543" y="985366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5923258" y="1167212"/>
            <a:ext cx="3185777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HIV care &amp; treatment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7029" y="1807612"/>
            <a:ext cx="3161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HIV prevention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5432" y="2415138"/>
            <a:ext cx="3173603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Sexual &amp; reproductive health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178" y="1349459"/>
            <a:ext cx="131348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Men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629" y="2264381"/>
            <a:ext cx="129403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Women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2233490" y="1019969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Down Arrow 23"/>
          <p:cNvSpPr/>
          <p:nvPr/>
        </p:nvSpPr>
        <p:spPr>
          <a:xfrm rot="16200000">
            <a:off x="2255425" y="1918976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Down Arrow 24"/>
          <p:cNvSpPr/>
          <p:nvPr/>
        </p:nvSpPr>
        <p:spPr>
          <a:xfrm rot="16200000">
            <a:off x="9408249" y="1192131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10223922" y="1516936"/>
            <a:ext cx="118346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909090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36380" y="2306263"/>
            <a:ext cx="118346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EMTCT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6200000">
            <a:off x="9422055" y="1897915"/>
            <a:ext cx="515112" cy="1141149"/>
          </a:xfrm>
          <a:prstGeom prst="downArrow">
            <a:avLst>
              <a:gd name="adj1" fmla="val 36667"/>
              <a:gd name="adj2" fmla="val 8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15432" t="11774" r="9013" b="21387"/>
          <a:stretch/>
        </p:blipFill>
        <p:spPr>
          <a:xfrm>
            <a:off x="11349447" y="1505149"/>
            <a:ext cx="496152" cy="4734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5432" t="11774" r="9013" b="21387"/>
          <a:stretch/>
        </p:blipFill>
        <p:spPr>
          <a:xfrm>
            <a:off x="11372880" y="2306263"/>
            <a:ext cx="4838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6" grpId="0" animBg="1"/>
      <p:bldP spid="11" grpId="0" animBg="1"/>
      <p:bldP spid="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209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Lato</vt:lpstr>
      <vt:lpstr>Raleway</vt:lpstr>
      <vt:lpstr>Times New Roman</vt:lpstr>
      <vt:lpstr>Verdana</vt:lpstr>
      <vt:lpstr>Office Theme</vt:lpstr>
      <vt:lpstr>AIDS 2016_Template</vt:lpstr>
      <vt:lpstr>Safer Conception Services: A model to support progress towards 909090 goals for men and women with horizontal and vertical HIV transmission risks</vt:lpstr>
      <vt:lpstr>Overview: Safer Conception Project</vt:lpstr>
      <vt:lpstr>Outcomes  (n = 692, 454 Females, 238 males)</vt:lpstr>
      <vt:lpstr>Conclusions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Conception Services: A model to support progress towards 909090 goals for men and women with horizontal and vertical HIV transmission risks</dc:title>
  <dc:creator>Natasha Davies</dc:creator>
  <cp:lastModifiedBy>Media</cp:lastModifiedBy>
  <cp:revision>21</cp:revision>
  <dcterms:created xsi:type="dcterms:W3CDTF">2019-07-11T07:58:51Z</dcterms:created>
  <dcterms:modified xsi:type="dcterms:W3CDTF">2019-07-22T21:38:40Z</dcterms:modified>
</cp:coreProperties>
</file>